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Libre Franklin"/>
      <p:regular r:id="rId36"/>
      <p:bold r:id="rId37"/>
      <p:italic r:id="rId38"/>
      <p:boldItalic r:id="rId39"/>
    </p:embeddedFont>
    <p:embeddedFont>
      <p:font typeface="Franklin Gothic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jlO8f7zn4Ty4DeeOOkZIC8F7/M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D5F6C3-564A-494B-AB8B-97EE794C1F39}">
  <a:tblStyle styleId="{34D5F6C3-564A-494B-AB8B-97EE794C1F3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ranklinGothic-bold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ibreFranklin-bold.fntdata"/><Relationship Id="rId14" Type="http://schemas.openxmlformats.org/officeDocument/2006/relationships/slide" Target="slides/slide9.xml"/><Relationship Id="rId36" Type="http://schemas.openxmlformats.org/officeDocument/2006/relationships/font" Target="fonts/LibreFranklin-regular.fntdata"/><Relationship Id="rId17" Type="http://schemas.openxmlformats.org/officeDocument/2006/relationships/slide" Target="slides/slide12.xml"/><Relationship Id="rId39" Type="http://schemas.openxmlformats.org/officeDocument/2006/relationships/font" Target="fonts/LibreFranklin-boldItalic.fntdata"/><Relationship Id="rId16" Type="http://schemas.openxmlformats.org/officeDocument/2006/relationships/slide" Target="slides/slide11.xml"/><Relationship Id="rId38" Type="http://schemas.openxmlformats.org/officeDocument/2006/relationships/font" Target="fonts/LibreFranklin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1d52308f2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e1d52308f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1d52308f2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e1d52308f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1d52308f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e1d52308f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1d52308f2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e1d52308f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1d52308f2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e1d52308f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1d52308f2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e1d52308f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1d52308f2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e1d52308f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1d52308f2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e1d52308f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1d52308f2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e1d52308f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1d52308f2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e1d52308f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4272a132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4272a13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1d52308f2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e1d52308f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d52308f2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e1d52308f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1d52308f2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e1d52308f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1d52308f2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e1d52308f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1d52308f2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e1d52308f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1d52308f2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e1d52308f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1d52308f2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e1d52308f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1d52308f2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e1d52308f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f47d4c26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3f47d4c2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c7871c44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4c7871c4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09c0fa493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1e09c0fa4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09c0fa493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e09c0fa49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09c0fa493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e09c0fa4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1d52308f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e1d52308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1d52308f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e1d52308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1d52308f2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e1d52308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1d52308f2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e1d52308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5"/>
          <p:cNvSpPr/>
          <p:nvPr>
            <p:ph idx="2" type="pic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5"/>
          <p:cNvSpPr txBox="1"/>
          <p:nvPr>
            <p:ph idx="1" type="body"/>
          </p:nvPr>
        </p:nvSpPr>
        <p:spPr>
          <a:xfrm>
            <a:off x="4005323" y="829967"/>
            <a:ext cx="4283077" cy="2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4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6"/>
          <p:cNvSpPr/>
          <p:nvPr>
            <p:ph idx="2" type="pic"/>
          </p:nvPr>
        </p:nvSpPr>
        <p:spPr>
          <a:xfrm>
            <a:off x="1181099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56"/>
          <p:cNvSpPr/>
          <p:nvPr>
            <p:ph idx="3" type="pic"/>
          </p:nvPr>
        </p:nvSpPr>
        <p:spPr>
          <a:xfrm>
            <a:off x="3501346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6"/>
          <p:cNvSpPr/>
          <p:nvPr>
            <p:ph idx="4" type="pic"/>
          </p:nvPr>
        </p:nvSpPr>
        <p:spPr>
          <a:xfrm>
            <a:off x="5821593" y="454818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5" type="body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6" type="body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5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7"/>
          <p:cNvSpPr/>
          <p:nvPr>
            <p:ph idx="2" type="pic"/>
          </p:nvPr>
        </p:nvSpPr>
        <p:spPr>
          <a:xfrm>
            <a:off x="1181099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57"/>
          <p:cNvSpPr txBox="1"/>
          <p:nvPr>
            <p:ph idx="1" type="body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8" name="Google Shape;58;p57"/>
          <p:cNvSpPr txBox="1"/>
          <p:nvPr>
            <p:ph idx="3" type="body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9" name="Google Shape;59;p57"/>
          <p:cNvSpPr txBox="1"/>
          <p:nvPr>
            <p:ph idx="4" type="body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60" name="Google Shape;60;p57"/>
          <p:cNvSpPr/>
          <p:nvPr>
            <p:ph idx="5" type="pic"/>
          </p:nvPr>
        </p:nvSpPr>
        <p:spPr>
          <a:xfrm>
            <a:off x="3578610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57"/>
          <p:cNvSpPr/>
          <p:nvPr>
            <p:ph idx="6" type="pic"/>
          </p:nvPr>
        </p:nvSpPr>
        <p:spPr>
          <a:xfrm>
            <a:off x="5898857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8"/>
          <p:cNvSpPr/>
          <p:nvPr>
            <p:ph idx="2" type="pic"/>
          </p:nvPr>
        </p:nvSpPr>
        <p:spPr>
          <a:xfrm>
            <a:off x="1053537" y="398874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5" name="Google Shape;65;p58"/>
          <p:cNvSpPr/>
          <p:nvPr>
            <p:ph idx="3" type="pic"/>
          </p:nvPr>
        </p:nvSpPr>
        <p:spPr>
          <a:xfrm>
            <a:off x="5098768" y="398873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6" name="Google Shape;66;p58"/>
          <p:cNvSpPr txBox="1"/>
          <p:nvPr>
            <p:ph idx="1" type="body"/>
          </p:nvPr>
        </p:nvSpPr>
        <p:spPr>
          <a:xfrm>
            <a:off x="105410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67" name="Google Shape;67;p58"/>
          <p:cNvSpPr txBox="1"/>
          <p:nvPr>
            <p:ph idx="4" type="body"/>
          </p:nvPr>
        </p:nvSpPr>
        <p:spPr>
          <a:xfrm>
            <a:off x="517525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7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9"/>
          <p:cNvSpPr/>
          <p:nvPr>
            <p:ph idx="2" type="pic"/>
          </p:nvPr>
        </p:nvSpPr>
        <p:spPr>
          <a:xfrm>
            <a:off x="4572000" y="468704"/>
            <a:ext cx="4377129" cy="1582759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59"/>
          <p:cNvSpPr txBox="1"/>
          <p:nvPr>
            <p:ph idx="1" type="body"/>
          </p:nvPr>
        </p:nvSpPr>
        <p:spPr>
          <a:xfrm>
            <a:off x="417328" y="468704"/>
            <a:ext cx="3629538" cy="3311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59"/>
          <p:cNvSpPr/>
          <p:nvPr>
            <p:ph idx="3" type="pic"/>
          </p:nvPr>
        </p:nvSpPr>
        <p:spPr>
          <a:xfrm>
            <a:off x="4572000" y="2520167"/>
            <a:ext cx="4377129" cy="15827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8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0"/>
          <p:cNvSpPr txBox="1"/>
          <p:nvPr>
            <p:ph idx="1" type="body"/>
          </p:nvPr>
        </p:nvSpPr>
        <p:spPr>
          <a:xfrm>
            <a:off x="322564" y="236547"/>
            <a:ext cx="3920360" cy="1806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60"/>
          <p:cNvSpPr txBox="1"/>
          <p:nvPr>
            <p:ph idx="2" type="body"/>
          </p:nvPr>
        </p:nvSpPr>
        <p:spPr>
          <a:xfrm>
            <a:off x="4745010" y="2426056"/>
            <a:ext cx="3801903" cy="1806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60"/>
          <p:cNvSpPr/>
          <p:nvPr>
            <p:ph idx="3" type="pic"/>
          </p:nvPr>
        </p:nvSpPr>
        <p:spPr>
          <a:xfrm>
            <a:off x="4685014" y="236548"/>
            <a:ext cx="3861897" cy="180689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60"/>
          <p:cNvSpPr/>
          <p:nvPr>
            <p:ph idx="4" type="pic"/>
          </p:nvPr>
        </p:nvSpPr>
        <p:spPr>
          <a:xfrm>
            <a:off x="322564" y="2426056"/>
            <a:ext cx="3920360" cy="18068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1122362" y="960096"/>
            <a:ext cx="7176686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Noto Sans Symbols"/>
              <a:buChar char="▪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oto Sans Symbols"/>
              <a:buChar char="▪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51"/>
          <p:cNvSpPr txBox="1"/>
          <p:nvPr>
            <p:ph idx="1" type="body"/>
          </p:nvPr>
        </p:nvSpPr>
        <p:spPr>
          <a:xfrm>
            <a:off x="508904" y="1098993"/>
            <a:ext cx="5394185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>
  <p:cSld name="1_Duas Partes de Conteúdo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2"/>
          <p:cNvPicPr preferRelativeResize="0"/>
          <p:nvPr/>
        </p:nvPicPr>
        <p:blipFill rotWithShape="1">
          <a:blip r:embed="rId3">
            <a:alphaModFix/>
          </a:blip>
          <a:srcRect b="33333" l="14254" r="13898" t="1917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19" name="Google Shape;19;p52"/>
          <p:cNvSpPr txBox="1"/>
          <p:nvPr>
            <p:ph idx="1" type="body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0"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52"/>
          <p:cNvSpPr txBox="1"/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5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3"/>
          <p:cNvSpPr txBox="1"/>
          <p:nvPr>
            <p:ph idx="1" type="body"/>
          </p:nvPr>
        </p:nvSpPr>
        <p:spPr>
          <a:xfrm>
            <a:off x="1122362" y="960096"/>
            <a:ext cx="6853237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9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1"/>
          <p:cNvSpPr txBox="1"/>
          <p:nvPr>
            <p:ph idx="1" type="body"/>
          </p:nvPr>
        </p:nvSpPr>
        <p:spPr>
          <a:xfrm>
            <a:off x="300560" y="3112988"/>
            <a:ext cx="5394185" cy="1146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7" name="Google Shape;27;p61"/>
          <p:cNvSpPr/>
          <p:nvPr>
            <p:ph idx="2" type="pic"/>
          </p:nvPr>
        </p:nvSpPr>
        <p:spPr>
          <a:xfrm>
            <a:off x="300038" y="485775"/>
            <a:ext cx="5394325" cy="236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0"/>
          <p:cNvPicPr preferRelativeResize="0"/>
          <p:nvPr/>
        </p:nvPicPr>
        <p:blipFill rotWithShape="1">
          <a:blip r:embed="rId3">
            <a:alphaModFix/>
          </a:blip>
          <a:srcRect b="33333" l="14254" r="13898" t="1917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31" name="Google Shape;31;p50"/>
          <p:cNvSpPr txBox="1"/>
          <p:nvPr>
            <p:ph idx="1" type="body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50"/>
          <p:cNvSpPr txBox="1"/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5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4"/>
          <p:cNvSpPr txBox="1"/>
          <p:nvPr>
            <p:ph idx="1" type="body"/>
          </p:nvPr>
        </p:nvSpPr>
        <p:spPr>
          <a:xfrm>
            <a:off x="798271" y="832774"/>
            <a:ext cx="7709121" cy="319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9"/>
          <p:cNvSpPr/>
          <p:nvPr>
            <p:ph idx="2" type="pic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49"/>
          <p:cNvSpPr/>
          <p:nvPr>
            <p:ph idx="3" type="pic"/>
          </p:nvPr>
        </p:nvSpPr>
        <p:spPr>
          <a:xfrm>
            <a:off x="4516062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ime.usp.br/~pf/algoritmos_para_grafos/aulas/graphdatastructs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hyperlink" Target="https://medium.com/@paulomartins_10299/grafos-representa%C3%A7%C3%A3o-e-implementa%C3%A7%C3%A3o-f260dd98823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replit.com/@ERINALDOSANCHES/Aula11-3" TargetMode="External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ime.usp.br/~pf/algoritmos_para_grafos/aulas/graphs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1d52308f2_0_21"/>
          <p:cNvSpPr txBox="1"/>
          <p:nvPr>
            <p:ph idx="1" type="body"/>
          </p:nvPr>
        </p:nvSpPr>
        <p:spPr>
          <a:xfrm>
            <a:off x="1122350" y="1667149"/>
            <a:ext cx="68532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Os vértices são as páginas HTML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Os arcos são os links que apontam de uma página para outra.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Navegar na rede é pular de um vértice para outro seguindo os arcos.</a:t>
            </a:r>
            <a:endParaRPr/>
          </a:p>
        </p:txBody>
      </p:sp>
      <p:pic>
        <p:nvPicPr>
          <p:cNvPr id="141" name="Google Shape;141;g1e1d52308f2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75" y="1165499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e1d52308f2_0_21"/>
          <p:cNvSpPr/>
          <p:nvPr/>
        </p:nvSpPr>
        <p:spPr>
          <a:xfrm>
            <a:off x="797600" y="538250"/>
            <a:ext cx="3531000" cy="1031700"/>
          </a:xfrm>
          <a:prstGeom prst="wedgeEllipseCallout">
            <a:avLst>
              <a:gd fmla="val -47279" name="adj1"/>
              <a:gd fmla="val 61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você representaria a estrutura da rede WWW por um grafo?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1d52308f2_0_27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Faça uma figura o mais simétrica possível e com o menor número de cruzamento de linhas para representar o grafo cujos arcos são identificados a seguir: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a-b b-c c-d d-a a-e e-f f-b e-d f-c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1d52308f2_0_51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31946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Um grafo com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pt-BR"/>
              <a:t> vértices tem no máximo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V(V-1)</a:t>
            </a:r>
            <a:r>
              <a:rPr lang="pt-BR"/>
              <a:t> arcos.</a:t>
            </a:r>
            <a:endParaRPr/>
          </a:p>
          <a:p>
            <a:pPr indent="-33194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b="1" lang="pt-BR"/>
              <a:t>Grafo completo</a:t>
            </a:r>
            <a:r>
              <a:rPr lang="pt-BR"/>
              <a:t> se todo par ordenado de vértices distintos é um arco.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lang="pt-BR"/>
              <a:t>Tem exatamente V(V-1) arcos.</a:t>
            </a:r>
            <a:endParaRPr/>
          </a:p>
          <a:p>
            <a:pPr indent="-33194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b="1" lang="pt-BR"/>
              <a:t>Subgrafo</a:t>
            </a:r>
            <a:r>
              <a:rPr lang="pt-BR"/>
              <a:t> de um grafo G é um pedaço de G.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lang="pt-BR"/>
              <a:t>Um grafo H é subgrafo de um grafo G </a:t>
            </a:r>
            <a:endParaRPr/>
          </a:p>
          <a:p>
            <a:pPr indent="-30241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2500"/>
              <a:buChar char="•"/>
            </a:pPr>
            <a:r>
              <a:rPr lang="pt-BR"/>
              <a:t>se todo vértice de H é vértice de G</a:t>
            </a:r>
            <a:endParaRPr/>
          </a:p>
          <a:p>
            <a:pPr indent="-30241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2500"/>
              <a:buChar char="•"/>
            </a:pPr>
            <a:r>
              <a:rPr lang="pt-BR"/>
              <a:t>se todo arco de H é arco de G</a:t>
            </a:r>
            <a:endParaRPr/>
          </a:p>
          <a:p>
            <a:pPr indent="-30241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2500"/>
              <a:buChar char="•"/>
            </a:pPr>
            <a:r>
              <a:rPr lang="pt-BR"/>
              <a:t>𝐻 ⊆ 𝐺 (H é subconjunto de G)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1d52308f2_0_55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Analise as situações a seguir: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grafo tem os vértices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1 3 5 7</a:t>
            </a:r>
            <a:r>
              <a:rPr lang="pt-BR"/>
              <a:t> e os arcos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1-3 5-1 5-7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os vértices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1 3 5</a:t>
            </a:r>
            <a:r>
              <a:rPr lang="pt-BR"/>
              <a:t> formam os arcos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1-3 5-1 5-7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1d52308f2_0_68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b="1" lang="pt-BR"/>
              <a:t>Grafo não-dirigido</a:t>
            </a:r>
            <a:r>
              <a:rPr lang="pt-BR"/>
              <a:t> (</a:t>
            </a:r>
            <a:r>
              <a:rPr i="1" lang="pt-BR"/>
              <a:t>undirected</a:t>
            </a:r>
            <a:r>
              <a:rPr lang="pt-BR"/>
              <a:t>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Cada um dos seus arcos é antiparalelo a algum outro arco.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Para cada arco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v-w</a:t>
            </a:r>
            <a:r>
              <a:rPr lang="pt-BR"/>
              <a:t>, o grafo também tem o arco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w-v</a:t>
            </a:r>
            <a:r>
              <a:rPr lang="pt-BR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b="1" lang="pt-BR">
                <a:solidFill>
                  <a:srgbClr val="FF0000"/>
                </a:solidFill>
              </a:rPr>
              <a:t>Exemplo:</a:t>
            </a:r>
            <a:r>
              <a:rPr lang="pt-BR"/>
              <a:t> o conjunto de arcos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0-1 0-2 0-5 1-2 2-3 2-4 3-4 3-5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1-0 2-0 5-0 2-1 3-2 4-2 4-3 5-3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1d52308f2_0_72"/>
          <p:cNvSpPr txBox="1"/>
          <p:nvPr>
            <p:ph idx="1" type="body"/>
          </p:nvPr>
        </p:nvSpPr>
        <p:spPr>
          <a:xfrm>
            <a:off x="90687" y="967571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b="1" lang="pt-BR"/>
              <a:t>Grafo não-dirigido</a:t>
            </a:r>
            <a:r>
              <a:rPr lang="pt-BR"/>
              <a:t> (</a:t>
            </a:r>
            <a:r>
              <a:rPr i="1" lang="pt-BR"/>
              <a:t>undirected</a:t>
            </a:r>
            <a:r>
              <a:rPr lang="pt-BR"/>
              <a:t>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Cada um dos seus arcos é antiparalelo a algum outro arco.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Para cada arco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v-w</a:t>
            </a:r>
            <a:r>
              <a:rPr lang="pt-BR"/>
              <a:t>, o grafo também tem o arco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w-v</a:t>
            </a:r>
            <a:r>
              <a:rPr lang="pt-BR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b="1" lang="pt-BR">
                <a:solidFill>
                  <a:srgbClr val="FF0000"/>
                </a:solidFill>
              </a:rPr>
              <a:t>Exemplo:</a:t>
            </a:r>
            <a:r>
              <a:rPr lang="pt-BR"/>
              <a:t> o conjunto de arcos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0-1 0-2 0-5 1-2 2-3 2-4 3-4 3-5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1-0 2-0 5-0 2-1 3-2 4-2 4-3 5-3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8" name="Google Shape;168;g1e1d52308f2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0350" y="1819275"/>
            <a:ext cx="236220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1d52308f2_0_77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Cada par de arcos antiparalelos é uma aresta (</a:t>
            </a:r>
            <a:r>
              <a:rPr i="1" lang="pt-BR"/>
              <a:t>edge</a:t>
            </a:r>
            <a:r>
              <a:rPr lang="pt-BR"/>
              <a:t>).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Qualquer um dos dois arcos da aresta pode ser usado para representar a aresta.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número de arestas de um grafo não-dirigido é a metade do número de arcos.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1d52308f2_0_81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𝐸 é o número de arestas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𝐴 é o número de arcos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𝐸 = 𝐴 / 2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Uma aresta 𝑣-𝑤 liga os vértices 𝑣 e 𝑤.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𝑣-𝑤 incide em 𝑣 e em 𝑤.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leque de um vértice 𝑣 é o conjunto de arestas que incidem em 𝑣.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grau de 𝑣 é o número de arestas no leque de 𝑣.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1d52308f2_0_85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A soma dos graus de todos os vértices de um grafo não-dirigido vale 2𝐸.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84" name="Google Shape;184;g1e1d52308f2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1400" y="2473799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e1d52308f2_0_85"/>
          <p:cNvSpPr/>
          <p:nvPr/>
        </p:nvSpPr>
        <p:spPr>
          <a:xfrm>
            <a:off x="3429000" y="2145575"/>
            <a:ext cx="3321900" cy="762600"/>
          </a:xfrm>
          <a:prstGeom prst="wedgeEllipseCallout">
            <a:avLst>
              <a:gd fmla="val -47279" name="adj1"/>
              <a:gd fmla="val 61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problemas podem ser resolvidos com grafos?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1d52308f2_0_96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Usuários do Facebook e suas relações de amizade</a:t>
            </a:r>
            <a:endParaRPr/>
          </a:p>
        </p:txBody>
      </p:sp>
      <p:pic>
        <p:nvPicPr>
          <p:cNvPr id="191" name="Google Shape;191;g1e1d52308f2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346" y="1779296"/>
            <a:ext cx="3956176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272a132f_0_0"/>
          <p:cNvSpPr txBox="1"/>
          <p:nvPr>
            <p:ph idx="1" type="body"/>
          </p:nvPr>
        </p:nvSpPr>
        <p:spPr>
          <a:xfrm>
            <a:off x="300560" y="3112988"/>
            <a:ext cx="5394300" cy="114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Teoria dos Grafos</a:t>
            </a:r>
            <a:endParaRPr/>
          </a:p>
        </p:txBody>
      </p:sp>
      <p:sp>
        <p:nvSpPr>
          <p:cNvPr id="92" name="Google Shape;92;g1e4272a132f_0_0"/>
          <p:cNvSpPr/>
          <p:nvPr>
            <p:ph idx="2" type="pic"/>
          </p:nvPr>
        </p:nvSpPr>
        <p:spPr>
          <a:xfrm>
            <a:off x="300038" y="485775"/>
            <a:ext cx="5394300" cy="2362200"/>
          </a:xfrm>
          <a:prstGeom prst="rect">
            <a:avLst/>
          </a:prstGeom>
        </p:spPr>
      </p:sp>
      <p:pic>
        <p:nvPicPr>
          <p:cNvPr id="93" name="Google Shape;93;g1e4272a132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41" y="485775"/>
            <a:ext cx="4761309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1d52308f2_0_101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Ligações de email entre funcionário de uma organização</a:t>
            </a:r>
            <a:endParaRPr/>
          </a:p>
        </p:txBody>
      </p:sp>
      <p:pic>
        <p:nvPicPr>
          <p:cNvPr id="197" name="Google Shape;197;g1e1d52308f2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350" y="1881722"/>
            <a:ext cx="2895150" cy="22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1d52308f2_0_106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Relações de namoro entre alunos de uma universidade ao longo de alguns anos.</a:t>
            </a:r>
            <a:endParaRPr/>
          </a:p>
        </p:txBody>
      </p:sp>
      <p:pic>
        <p:nvPicPr>
          <p:cNvPr id="203" name="Google Shape;203;g1e1d52308f2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351" y="1809200"/>
            <a:ext cx="2449251" cy="24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1d52308f2_0_111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Biologia molecular (</a:t>
            </a:r>
            <a:r>
              <a:rPr i="1" lang="pt-BR"/>
              <a:t>Escherichia coli</a:t>
            </a:r>
            <a:r>
              <a:rPr lang="pt-BR"/>
              <a:t>)</a:t>
            </a:r>
            <a:endParaRPr/>
          </a:p>
        </p:txBody>
      </p:sp>
      <p:pic>
        <p:nvPicPr>
          <p:cNvPr id="209" name="Google Shape;209;g1e1d52308f2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550" y="1480250"/>
            <a:ext cx="3355776" cy="261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1d52308f2_0_116"/>
          <p:cNvSpPr txBox="1"/>
          <p:nvPr>
            <p:ph idx="1" type="body"/>
          </p:nvPr>
        </p:nvSpPr>
        <p:spPr>
          <a:xfrm>
            <a:off x="2873509" y="3611976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 u="sng">
                <a:hlinkClick r:id="rId3"/>
              </a:rPr>
              <a:t>Estruturas de dados para grafos</a:t>
            </a:r>
            <a:endParaRPr/>
          </a:p>
        </p:txBody>
      </p:sp>
      <p:sp>
        <p:nvSpPr>
          <p:cNvPr id="215" name="Google Shape;215;g1e1d52308f2_0_116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100"/>
              <a:t>Representar um grafo de modo que ele possa ser processado eficientemente por um computador.</a:t>
            </a:r>
            <a:endParaRPr sz="4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1d52308f2_0_121"/>
          <p:cNvSpPr txBox="1"/>
          <p:nvPr>
            <p:ph idx="1" type="body"/>
          </p:nvPr>
        </p:nvSpPr>
        <p:spPr>
          <a:xfrm>
            <a:off x="1122350" y="1818349"/>
            <a:ext cx="6853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331946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Os vértices (nós) do grafo serão representados por números inteiros.</a:t>
            </a:r>
            <a:endParaRPr/>
          </a:p>
          <a:p>
            <a:pPr indent="-33194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conjunto de vértices será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0 1 2 … v-1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194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conjunto de arcos será representado de duas maneiras: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lang="pt-BR"/>
              <a:t>matriz de adjacências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lang="pt-BR"/>
              <a:t>lista de adjacências</a:t>
            </a:r>
            <a:endParaRPr/>
          </a:p>
        </p:txBody>
      </p:sp>
      <p:pic>
        <p:nvPicPr>
          <p:cNvPr id="221" name="Google Shape;221;g1e1d52308f2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909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e1d52308f2_0_121"/>
          <p:cNvSpPr/>
          <p:nvPr/>
        </p:nvSpPr>
        <p:spPr>
          <a:xfrm>
            <a:off x="705800" y="537625"/>
            <a:ext cx="2763000" cy="762600"/>
          </a:xfrm>
          <a:prstGeom prst="wedgeEllipseCallout">
            <a:avLst>
              <a:gd fmla="val -47279" name="adj1"/>
              <a:gd fmla="val 61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quais de seus vértices (nós) existem conexões?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1e1d52308f2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900" y="865849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e1d52308f2_0_121"/>
          <p:cNvSpPr/>
          <p:nvPr/>
        </p:nvSpPr>
        <p:spPr>
          <a:xfrm>
            <a:off x="6106500" y="537625"/>
            <a:ext cx="3037500" cy="762600"/>
          </a:xfrm>
          <a:prstGeom prst="wedgeEllipseCallout">
            <a:avLst>
              <a:gd fmla="val -47279" name="adj1"/>
              <a:gd fmla="val 61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ficaria esta representação nos computadores?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1d52308f2_0_129"/>
          <p:cNvSpPr txBox="1"/>
          <p:nvPr>
            <p:ph idx="1" type="body"/>
          </p:nvPr>
        </p:nvSpPr>
        <p:spPr>
          <a:xfrm>
            <a:off x="300560" y="3112988"/>
            <a:ext cx="5394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Matriz de adjacências</a:t>
            </a:r>
            <a:endParaRPr/>
          </a:p>
        </p:txBody>
      </p:sp>
      <p:pic>
        <p:nvPicPr>
          <p:cNvPr id="230" name="Google Shape;230;g1e1d52308f2_0_129"/>
          <p:cNvPicPr preferRelativeResize="0"/>
          <p:nvPr/>
        </p:nvPicPr>
        <p:blipFill rotWithShape="1">
          <a:blip r:embed="rId3">
            <a:alphaModFix/>
          </a:blip>
          <a:srcRect b="7987" l="0" r="0" t="23325"/>
          <a:stretch/>
        </p:blipFill>
        <p:spPr>
          <a:xfrm>
            <a:off x="300550" y="814875"/>
            <a:ext cx="3744250" cy="192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e1d52308f2_0_129"/>
          <p:cNvSpPr txBox="1"/>
          <p:nvPr/>
        </p:nvSpPr>
        <p:spPr>
          <a:xfrm>
            <a:off x="4044800" y="2371650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b="0" i="0" lang="pt-BR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Paulo Martins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1d52308f2_0_136"/>
          <p:cNvSpPr txBox="1"/>
          <p:nvPr>
            <p:ph idx="1" type="body"/>
          </p:nvPr>
        </p:nvSpPr>
        <p:spPr>
          <a:xfrm>
            <a:off x="1122349" y="960100"/>
            <a:ext cx="71535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Matriz booleana com colunas e linhas indexadas pelos vértices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Se adj[][] é uma matriz, então para cada vértice v e cada vértice w,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adj[v][w] = 1</a:t>
            </a:r>
            <a:r>
              <a:rPr lang="pt-BR"/>
              <a:t> se v-w é um arco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adj[v][w] = 0</a:t>
            </a:r>
            <a:r>
              <a:rPr lang="pt-BR"/>
              <a:t> em caso contrário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Forme a matriz de adjacências do grafo cujos arcos são: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0-1 0-5 1-0 1-5 2-4 3-1 5-3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" name="Google Shape;241;g1e1d52308f2_0_140"/>
          <p:cNvGraphicFramePr/>
          <p:nvPr/>
        </p:nvGraphicFramePr>
        <p:xfrm>
          <a:off x="461775" y="96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{34D5F6C3-564A-494B-AB8B-97EE794C1F39}</a:tableStyleId>
              </a:tblPr>
              <a:tblGrid>
                <a:gridCol w="693750"/>
                <a:gridCol w="693750"/>
                <a:gridCol w="693750"/>
                <a:gridCol w="693750"/>
                <a:gridCol w="693750"/>
                <a:gridCol w="693750"/>
                <a:gridCol w="693750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4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0000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0000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0000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0000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4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0000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666666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0000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2" name="Google Shape;242;g1e1d52308f2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8025" y="94122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e1d52308f2_0_140"/>
          <p:cNvSpPr/>
          <p:nvPr/>
        </p:nvSpPr>
        <p:spPr>
          <a:xfrm>
            <a:off x="6115625" y="613000"/>
            <a:ext cx="3037500" cy="762600"/>
          </a:xfrm>
          <a:prstGeom prst="wedgeEllipseCallout">
            <a:avLst>
              <a:gd fmla="val -47279" name="adj1"/>
              <a:gd fmla="val 61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Porque os elementos da diagonal são iguais a 0?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f47d4c26a_0_0"/>
          <p:cNvSpPr txBox="1"/>
          <p:nvPr>
            <p:ph idx="1" type="body"/>
          </p:nvPr>
        </p:nvSpPr>
        <p:spPr>
          <a:xfrm>
            <a:off x="300560" y="3112988"/>
            <a:ext cx="5394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Representação</a:t>
            </a:r>
            <a:endParaRPr/>
          </a:p>
        </p:txBody>
      </p:sp>
      <p:sp>
        <p:nvSpPr>
          <p:cNvPr id="249" name="Google Shape;249;g23f47d4c26a_0_0"/>
          <p:cNvSpPr txBox="1"/>
          <p:nvPr/>
        </p:nvSpPr>
        <p:spPr>
          <a:xfrm>
            <a:off x="362950" y="453850"/>
            <a:ext cx="57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https://replit.com/@ERINALDOSANCHES/Aula11-3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23f47d4c26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025" y="1269150"/>
            <a:ext cx="31813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4c7871c447_0_6"/>
          <p:cNvSpPr txBox="1"/>
          <p:nvPr>
            <p:ph idx="4294967295"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256" name="Google Shape;256;g14c7871c447_0_6"/>
          <p:cNvSpPr txBox="1"/>
          <p:nvPr>
            <p:ph idx="4294967295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57" name="Google Shape;257;g14c7871c44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09c0fa493_0_4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 u="sng">
                <a:hlinkClick r:id="rId3"/>
              </a:rPr>
              <a:t>Grafos</a:t>
            </a:r>
            <a:endParaRPr/>
          </a:p>
        </p:txBody>
      </p:sp>
      <p:sp>
        <p:nvSpPr>
          <p:cNvPr id="99" name="Google Shape;99;g1e09c0fa493_0_4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pt-BR" sz="3400"/>
              <a:t>M</a:t>
            </a:r>
            <a:r>
              <a:rPr lang="pt-BR" sz="3400"/>
              <a:t>odelos para uma variedade de problemas de engenharia, computação, matemática, economia, biologia, etc.</a:t>
            </a:r>
            <a:endParaRPr sz="3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09c0fa493_0_9"/>
          <p:cNvSpPr txBox="1"/>
          <p:nvPr>
            <p:ph idx="1" type="body"/>
          </p:nvPr>
        </p:nvSpPr>
        <p:spPr>
          <a:xfrm>
            <a:off x="1107400" y="1505724"/>
            <a:ext cx="6853200" cy="22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É um par de conjuntos de vértices e arcos.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Cada arco é um par ordenado de vértices.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primeiro vértice do par é a ponta inicial do arco.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segundo é a ponta final.</a:t>
            </a:r>
            <a:endParaRPr/>
          </a:p>
        </p:txBody>
      </p:sp>
      <p:pic>
        <p:nvPicPr>
          <p:cNvPr id="105" name="Google Shape;105;g1e09c0fa493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00" y="877949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e09c0fa493_0_9"/>
          <p:cNvSpPr/>
          <p:nvPr/>
        </p:nvSpPr>
        <p:spPr>
          <a:xfrm>
            <a:off x="952500" y="549725"/>
            <a:ext cx="2635800" cy="762600"/>
          </a:xfrm>
          <a:prstGeom prst="wedgeEllipseCallout">
            <a:avLst>
              <a:gd fmla="val -47279" name="adj1"/>
              <a:gd fmla="val 61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é um grafo?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1e09c0fa493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3500" y="2872975"/>
            <a:ext cx="1927725" cy="10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9c0fa493_0_19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b="1" lang="pt-BR"/>
              <a:t>Grafo dirigido</a:t>
            </a:r>
            <a:r>
              <a:rPr lang="pt-BR"/>
              <a:t> (</a:t>
            </a:r>
            <a:r>
              <a:rPr i="1" lang="pt-BR"/>
              <a:t>directed graph</a:t>
            </a:r>
            <a:r>
              <a:rPr lang="pt-BR"/>
              <a:t> ou dígrafo):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Cada arco começa na ponta inicial e termina na ponta final.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A ponta final do arco é diferente da ponta inicial.</a:t>
            </a:r>
            <a:endParaRPr/>
          </a:p>
          <a:p>
            <a:pPr indent="-323850" lvl="2" marL="1371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pt-BR"/>
              <a:t>, ponta inicial</a:t>
            </a:r>
            <a:endParaRPr/>
          </a:p>
          <a:p>
            <a:pPr indent="-323850" lvl="2" marL="1371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pt-BR"/>
              <a:t>, ponta final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O arco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v-w</a:t>
            </a:r>
            <a:r>
              <a:rPr lang="pt-BR"/>
              <a:t>, diz sai de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pt-BR"/>
              <a:t> e entra em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pt-BR"/>
              <a:t>.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Um arco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v-w</a:t>
            </a:r>
            <a:r>
              <a:rPr lang="pt-BR"/>
              <a:t> é independente do arco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w-v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1d52308f2_0_1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51947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O grafo pode ter: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lang="pt-BR"/>
              <a:t>arcos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v-w</a:t>
            </a:r>
            <a:r>
              <a:rPr lang="pt-BR"/>
              <a:t> 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w-v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lang="pt-BR"/>
              <a:t>apenas um deles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lang="pt-BR"/>
              <a:t>não ter nenhum deles</a:t>
            </a:r>
            <a:endParaRPr/>
          </a:p>
          <a:p>
            <a:pPr indent="-35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Um vértice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pt-BR"/>
              <a:t> é vizinho (adjacente) de um vértice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pt-BR"/>
              <a:t>, se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v-w</a:t>
            </a:r>
            <a:r>
              <a:rPr lang="pt-BR"/>
              <a:t> é um arco do grafo.</a:t>
            </a:r>
            <a:endParaRPr/>
          </a:p>
          <a:p>
            <a:pPr indent="-35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▪"/>
            </a:pPr>
            <a:r>
              <a:rPr lang="pt-BR"/>
              <a:t>A vizinhança não é simétrica.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pt-BR"/>
              <a:t> pode ser vizinho de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pt-BR"/>
              <a:t> não precisa ser vizinho de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1d52308f2_0_5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tamanho de um grafo com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pt-BR"/>
              <a:t> vértices 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/>
              <a:t> arcos é a soma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 + A</a:t>
            </a:r>
            <a:r>
              <a:rPr lang="pt-BR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b="1" lang="pt-BR">
                <a:solidFill>
                  <a:srgbClr val="FF0000"/>
                </a:solidFill>
              </a:rPr>
              <a:t>Exemplo:</a:t>
            </a:r>
            <a:r>
              <a:rPr lang="pt-BR"/>
              <a:t> considere o conjunto de arcos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0-5 0-6 2-0 2-3 3-6 3-10 4-1 5-2 5-10 6-2 7-8 7-11 8-1 8-4 10-3 11-8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Desenhe um grafo sobre o conjunto de vértice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0..1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1d52308f2_0_9"/>
          <p:cNvSpPr txBox="1"/>
          <p:nvPr>
            <p:ph idx="1" type="body"/>
          </p:nvPr>
        </p:nvSpPr>
        <p:spPr>
          <a:xfrm>
            <a:off x="157937" y="967571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O tamanho de um grafo com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pt-BR"/>
              <a:t> vértices 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/>
              <a:t> arcos é a soma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V + A</a:t>
            </a:r>
            <a:r>
              <a:rPr lang="pt-BR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b="1" lang="pt-BR">
                <a:solidFill>
                  <a:srgbClr val="FF0000"/>
                </a:solidFill>
              </a:rPr>
              <a:t>Exemplo:</a:t>
            </a:r>
            <a:r>
              <a:rPr lang="pt-BR"/>
              <a:t> considere o conjunto de arcos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0-5 0-6 2-0 2-3 3-6 3-10 4-1 5-2 5-10 6-2 7-8 7-11 8-1 8-4 10-3 11-8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Desenhe um grafo sobre o conjunto de vértice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0..1</a:t>
            </a:r>
            <a:r>
              <a:rPr lang="pt-BR"/>
              <a:t>.</a:t>
            </a:r>
            <a:endParaRPr/>
          </a:p>
        </p:txBody>
      </p:sp>
      <p:pic>
        <p:nvPicPr>
          <p:cNvPr id="128" name="Google Shape;128;g1e1d52308f2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923" y="967575"/>
            <a:ext cx="1399854" cy="27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1d52308f2_0_14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34" name="Google Shape;134;g1e1d52308f2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75" y="1165499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e1d52308f2_0_14"/>
          <p:cNvSpPr/>
          <p:nvPr/>
        </p:nvSpPr>
        <p:spPr>
          <a:xfrm>
            <a:off x="797600" y="538250"/>
            <a:ext cx="3531000" cy="1031700"/>
          </a:xfrm>
          <a:prstGeom prst="wedgeEllipseCallout">
            <a:avLst>
              <a:gd fmla="val -47279" name="adj1"/>
              <a:gd fmla="val 61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você representaria a estrutura da rede WWW por um grafo?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2022-10-20T14:56:15Z</dcterms:created>
  <dc:creator>Felipe Giusti da Silva</dc:creator>
</cp:coreProperties>
</file>